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6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JavaScript Essentials for Beginners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the fundamental building blocks of JavaScript programming with clear examples and practical guidance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695206"/>
            <a:ext cx="6094928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Quick Reference Guide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071" y="1785699"/>
            <a:ext cx="13114258" cy="4838700"/>
          </a:xfrm>
          <a:prstGeom prst="roundRect">
            <a:avLst>
              <a:gd name="adj" fmla="val 18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691" y="1793319"/>
            <a:ext cx="13099018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2385" y="192500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570815" y="192500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Point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5691" y="2395299"/>
            <a:ext cx="13099018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385" y="252698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570815" y="252698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 scoped, value can be reassigned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691" y="2997279"/>
            <a:ext cx="13099018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385" y="312896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570815" y="312896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 scoped, value cannot be reassigned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691" y="3599259"/>
            <a:ext cx="13099018" cy="6096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2385" y="3730942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Arrow Function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570815" y="3730942"/>
            <a:ext cx="807731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Modern, concise syntax without own </a:t>
            </a: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this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691" y="4208859"/>
            <a:ext cx="13099018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82385" y="434054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Array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570815" y="434054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Ordered collection accessed by numerical index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691" y="4810839"/>
            <a:ext cx="13099018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385" y="494252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5570815" y="494252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data in key–value pairs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65691" y="5412819"/>
            <a:ext cx="13099018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2385" y="554450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5570815" y="554450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interface to manipulate HTML elements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691" y="6014799"/>
            <a:ext cx="13099018" cy="601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2385" y="6146483"/>
            <a:ext cx="414766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Events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5570815" y="6146483"/>
            <a:ext cx="807731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actions that trigger JavaScript functions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8071" y="6857048"/>
            <a:ext cx="1311425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now have the foundational knowledge to start building interactive JavaScript applications. Practise these concepts regularly to strengthen your understanding!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9496"/>
            <a:ext cx="1270992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7481"/>
            <a:ext cx="9988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46465"/>
            <a:ext cx="7829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Variables: Storing Your Data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0557"/>
            <a:ext cx="8284131" cy="46942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66223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are containers that hold data values in JavaScript. Think of them as labelled boxes where you store information for later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4340662"/>
            <a:ext cx="3128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Three Ways to Declare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8943" y="4921806"/>
            <a:ext cx="420516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function scoped, the older approach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block scoped, recommended for most cases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block scoped, for values that won't change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768"/>
            <a:ext cx="8285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Variable Declaration in 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8175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let age = 25;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the value might change later, such as a user's age or score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8175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724989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const name </a:t>
            </a:r>
            <a:r>
              <a:rPr lang="en-US" sz="2200" b="1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= “Saurabh";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values that stay fixed, like a user's name or configuration settings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8175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var isStudent = true;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older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keyword works but can cause unexpected behaviour due to function scoping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20403"/>
            <a:ext cx="1308497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88388"/>
            <a:ext cx="10363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37373"/>
            <a:ext cx="11016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Types: Understanding Your Values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863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types define what kind of information a variable can hold. JavaScript automatically determines the type based on the value you assign.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867269"/>
            <a:ext cx="453628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3945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number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43555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 values like 90, 3.14, or -5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867269"/>
            <a:ext cx="453628" cy="453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945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43555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enclosed in quotes: "JavaScript"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867269"/>
            <a:ext cx="453628" cy="4536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945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boolean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43555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 or false values for logic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614988"/>
            <a:ext cx="453628" cy="45362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30906" y="5692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undefined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530906" y="618327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declared but not yet assigned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614988"/>
            <a:ext cx="453628" cy="45362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973008" y="5692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5973008" y="618327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Collections of related data and functions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20591"/>
            <a:ext cx="1307783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88576"/>
            <a:ext cx="10356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37561"/>
            <a:ext cx="8784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Control Flow: Making Decisions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99567"/>
            <a:ext cx="8284131" cy="339625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9214" y="3744861"/>
            <a:ext cx="280718" cy="2807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87576" y="3645623"/>
            <a:ext cx="1973796" cy="24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If False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387576" y="3962527"/>
            <a:ext cx="3991455" cy="197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code block B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387576" y="4628134"/>
            <a:ext cx="1973796" cy="24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If True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387576" y="4945039"/>
            <a:ext cx="3991455" cy="197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code block A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9214" y="4560697"/>
            <a:ext cx="280718" cy="2807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87576" y="5619419"/>
            <a:ext cx="1973796" cy="24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Evaluate Condition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4387576" y="5936323"/>
            <a:ext cx="3991455" cy="197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if condition is true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9214" y="5595843"/>
            <a:ext cx="280718" cy="2807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38943" y="2713315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Conditional Statements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638943" y="3294459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Conditionals let your code make decisions based on specific conditions, executing different blocks of code depending on whether conditions are true or false.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638943" y="5364123"/>
            <a:ext cx="4205168" cy="1689616"/>
          </a:xfrm>
          <a:prstGeom prst="roundRect">
            <a:avLst>
              <a:gd name="adj" fmla="val 5638"/>
            </a:avLst>
          </a:prstGeom>
          <a:solidFill>
            <a:srgbClr val="3E0845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5757" y="5708213"/>
            <a:ext cx="283488" cy="22681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376059" y="5647611"/>
            <a:ext cx="3241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Check if age &gt;= 18 to determine voting eligibility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289" y="1160383"/>
            <a:ext cx="7866221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Loops: Repeating Actions Efficiently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5289" y="2521506"/>
            <a:ext cx="7866221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Loops allow you to execute the same block of code multiple times without writing it repeatedly. Perfect for processing lists or performing repetitive tasks.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5289" y="3487460"/>
            <a:ext cx="3859649" cy="3581638"/>
          </a:xfrm>
          <a:prstGeom prst="roundRect">
            <a:avLst>
              <a:gd name="adj" fmla="val 3064"/>
            </a:avLst>
          </a:prstGeom>
          <a:solidFill>
            <a:srgbClr val="090E3F"/>
          </a:solidFill>
          <a:ln/>
        </p:spPr>
      </p:sp>
      <p:sp>
        <p:nvSpPr>
          <p:cNvPr id="6" name="Shape 3"/>
          <p:cNvSpPr/>
          <p:nvPr/>
        </p:nvSpPr>
        <p:spPr>
          <a:xfrm>
            <a:off x="6125289" y="3464600"/>
            <a:ext cx="3859649" cy="91440"/>
          </a:xfrm>
          <a:prstGeom prst="roundRect">
            <a:avLst>
              <a:gd name="adj" fmla="val 83846"/>
            </a:avLst>
          </a:prstGeom>
          <a:solidFill>
            <a:srgbClr val="EEAEF6"/>
          </a:solidFill>
          <a:ln/>
        </p:spPr>
      </p:sp>
      <p:sp>
        <p:nvSpPr>
          <p:cNvPr id="7" name="Shape 4"/>
          <p:cNvSpPr/>
          <p:nvPr/>
        </p:nvSpPr>
        <p:spPr>
          <a:xfrm>
            <a:off x="7781270" y="3213735"/>
            <a:ext cx="547568" cy="547568"/>
          </a:xfrm>
          <a:prstGeom prst="roundRect">
            <a:avLst>
              <a:gd name="adj" fmla="val 166993"/>
            </a:avLst>
          </a:prstGeom>
          <a:solidFill>
            <a:srgbClr val="EEAEF6"/>
          </a:solidFill>
          <a:ln/>
        </p:spPr>
      </p:sp>
      <p:sp>
        <p:nvSpPr>
          <p:cNvPr id="8" name="Text 5"/>
          <p:cNvSpPr/>
          <p:nvPr/>
        </p:nvSpPr>
        <p:spPr>
          <a:xfrm>
            <a:off x="7945576" y="3350657"/>
            <a:ext cx="21895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30672" y="3943707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 Loop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30672" y="4316968"/>
            <a:ext cx="3448883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when you know exactly how many times to repeat. Commonly used for counting or iterating through arrays.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30672" y="5536168"/>
            <a:ext cx="3448883" cy="1064062"/>
          </a:xfrm>
          <a:prstGeom prst="roundRect">
            <a:avLst>
              <a:gd name="adj" fmla="val 7205"/>
            </a:avLst>
          </a:prstGeom>
          <a:solidFill>
            <a:srgbClr val="161B4C"/>
          </a:solidFill>
          <a:ln/>
        </p:spPr>
      </p:sp>
      <p:sp>
        <p:nvSpPr>
          <p:cNvPr id="12" name="Shape 9"/>
          <p:cNvSpPr/>
          <p:nvPr/>
        </p:nvSpPr>
        <p:spPr>
          <a:xfrm>
            <a:off x="6321623" y="5536168"/>
            <a:ext cx="3466981" cy="1064062"/>
          </a:xfrm>
          <a:prstGeom prst="roundRect">
            <a:avLst>
              <a:gd name="adj" fmla="val 2573"/>
            </a:avLst>
          </a:prstGeom>
          <a:solidFill>
            <a:srgbClr val="161B4C"/>
          </a:solidFill>
          <a:ln/>
        </p:spPr>
      </p:sp>
      <p:sp>
        <p:nvSpPr>
          <p:cNvPr id="13" name="Text 10"/>
          <p:cNvSpPr/>
          <p:nvPr/>
        </p:nvSpPr>
        <p:spPr>
          <a:xfrm>
            <a:off x="6504146" y="5672971"/>
            <a:ext cx="3101935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(let i = 1; i &lt;= 5; i++) {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console.log(i);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0131743" y="3487460"/>
            <a:ext cx="3859768" cy="3581638"/>
          </a:xfrm>
          <a:prstGeom prst="roundRect">
            <a:avLst>
              <a:gd name="adj" fmla="val 3064"/>
            </a:avLst>
          </a:prstGeom>
          <a:solidFill>
            <a:srgbClr val="090E3F"/>
          </a:solidFill>
          <a:ln/>
        </p:spPr>
      </p:sp>
      <p:sp>
        <p:nvSpPr>
          <p:cNvPr id="15" name="Shape 12"/>
          <p:cNvSpPr/>
          <p:nvPr/>
        </p:nvSpPr>
        <p:spPr>
          <a:xfrm>
            <a:off x="10131743" y="3464600"/>
            <a:ext cx="3859768" cy="91440"/>
          </a:xfrm>
          <a:prstGeom prst="roundRect">
            <a:avLst>
              <a:gd name="adj" fmla="val 83846"/>
            </a:avLst>
          </a:prstGeom>
          <a:solidFill>
            <a:srgbClr val="EEAEF6"/>
          </a:solidFill>
          <a:ln/>
        </p:spPr>
      </p:sp>
      <p:sp>
        <p:nvSpPr>
          <p:cNvPr id="16" name="Shape 13"/>
          <p:cNvSpPr/>
          <p:nvPr/>
        </p:nvSpPr>
        <p:spPr>
          <a:xfrm>
            <a:off x="11787842" y="3213735"/>
            <a:ext cx="547568" cy="547568"/>
          </a:xfrm>
          <a:prstGeom prst="roundRect">
            <a:avLst>
              <a:gd name="adj" fmla="val 166993"/>
            </a:avLst>
          </a:prstGeom>
          <a:solidFill>
            <a:srgbClr val="EEAEF6"/>
          </a:solidFill>
          <a:ln/>
        </p:spPr>
      </p:sp>
      <p:sp>
        <p:nvSpPr>
          <p:cNvPr id="17" name="Text 14"/>
          <p:cNvSpPr/>
          <p:nvPr/>
        </p:nvSpPr>
        <p:spPr>
          <a:xfrm>
            <a:off x="11952149" y="3350657"/>
            <a:ext cx="21895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337125" y="3943707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while Loop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37125" y="4316968"/>
            <a:ext cx="3449003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Continues as long as a condition remains true. Ideal when the number of iterations isn't predetermined.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337125" y="5272683"/>
            <a:ext cx="3449003" cy="1591032"/>
          </a:xfrm>
          <a:prstGeom prst="roundRect">
            <a:avLst>
              <a:gd name="adj" fmla="val 4819"/>
            </a:avLst>
          </a:prstGeom>
          <a:solidFill>
            <a:srgbClr val="161B4C"/>
          </a:solidFill>
          <a:ln/>
        </p:spPr>
      </p:sp>
      <p:sp>
        <p:nvSpPr>
          <p:cNvPr id="21" name="Shape 18"/>
          <p:cNvSpPr/>
          <p:nvPr/>
        </p:nvSpPr>
        <p:spPr>
          <a:xfrm>
            <a:off x="10328077" y="5272683"/>
            <a:ext cx="3467100" cy="1591032"/>
          </a:xfrm>
          <a:prstGeom prst="roundRect">
            <a:avLst>
              <a:gd name="adj" fmla="val 1721"/>
            </a:avLst>
          </a:prstGeom>
          <a:solidFill>
            <a:srgbClr val="161B4C"/>
          </a:solidFill>
          <a:ln/>
        </p:spPr>
      </p:sp>
      <p:sp>
        <p:nvSpPr>
          <p:cNvPr id="22" name="Text 19"/>
          <p:cNvSpPr/>
          <p:nvPr/>
        </p:nvSpPr>
        <p:spPr>
          <a:xfrm>
            <a:off x="10510599" y="5409486"/>
            <a:ext cx="3102054" cy="131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i = 1;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(i &lt;= 5) {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console.log(i);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i++;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5324" y="779859"/>
            <a:ext cx="1144191" cy="350877"/>
          </a:xfrm>
          <a:prstGeom prst="roundRect">
            <a:avLst>
              <a:gd name="adj" fmla="val 18752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802719" y="838557"/>
            <a:ext cx="90939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4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5324" y="1198245"/>
            <a:ext cx="7979807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Functions: Reusable Code Blocks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685324" y="2232660"/>
            <a:ext cx="297751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Regular Function Syntax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85324" y="2707600"/>
            <a:ext cx="6391037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 are reusable blocks of code that perform specific tasks. Define them once, call them anywhere.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5324" y="3481626"/>
            <a:ext cx="6391037" cy="1461373"/>
          </a:xfrm>
          <a:prstGeom prst="roundRect">
            <a:avLst>
              <a:gd name="adj" fmla="val 5628"/>
            </a:avLst>
          </a:prstGeom>
          <a:solidFill>
            <a:srgbClr val="161B4C"/>
          </a:solidFill>
          <a:ln/>
        </p:spPr>
      </p:sp>
      <p:sp>
        <p:nvSpPr>
          <p:cNvPr id="8" name="Shape 6"/>
          <p:cNvSpPr/>
          <p:nvPr/>
        </p:nvSpPr>
        <p:spPr>
          <a:xfrm>
            <a:off x="675561" y="3481626"/>
            <a:ext cx="6410563" cy="1461373"/>
          </a:xfrm>
          <a:prstGeom prst="roundRect">
            <a:avLst>
              <a:gd name="adj" fmla="val 2010"/>
            </a:avLst>
          </a:prstGeom>
          <a:solidFill>
            <a:srgbClr val="161B4C"/>
          </a:solidFill>
          <a:ln/>
        </p:spPr>
      </p:sp>
      <p:sp>
        <p:nvSpPr>
          <p:cNvPr id="9" name="Text 7"/>
          <p:cNvSpPr/>
          <p:nvPr/>
        </p:nvSpPr>
        <p:spPr>
          <a:xfrm>
            <a:off x="871299" y="3628430"/>
            <a:ext cx="6019086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add(a, b) {</a:t>
            </a:r>
            <a:endParaRPr lang="en-US" sz="15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a + b;</a:t>
            </a:r>
            <a:endParaRPr lang="en-US" sz="15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console.log(add(10, 5)); // 15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5324" y="4955821"/>
            <a:ext cx="279499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Arrow Function Syntax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685324" y="5430761"/>
            <a:ext cx="6391037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Arrow functions provide a cleaner, more concise syntax. They're especially useful for short operations.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5324" y="6204787"/>
            <a:ext cx="6391037" cy="877491"/>
          </a:xfrm>
          <a:prstGeom prst="roundRect">
            <a:avLst>
              <a:gd name="adj" fmla="val 9373"/>
            </a:avLst>
          </a:prstGeom>
          <a:solidFill>
            <a:srgbClr val="161B4C"/>
          </a:solidFill>
          <a:ln/>
        </p:spPr>
      </p:sp>
      <p:sp>
        <p:nvSpPr>
          <p:cNvPr id="13" name="Shape 11"/>
          <p:cNvSpPr/>
          <p:nvPr/>
        </p:nvSpPr>
        <p:spPr>
          <a:xfrm>
            <a:off x="675561" y="6204787"/>
            <a:ext cx="6410563" cy="877491"/>
          </a:xfrm>
          <a:prstGeom prst="roundRect">
            <a:avLst>
              <a:gd name="adj" fmla="val 3347"/>
            </a:avLst>
          </a:prstGeom>
          <a:solidFill>
            <a:srgbClr val="161B4C"/>
          </a:solidFill>
          <a:ln/>
        </p:spPr>
      </p:sp>
      <p:sp>
        <p:nvSpPr>
          <p:cNvPr id="14" name="Text 12"/>
          <p:cNvSpPr/>
          <p:nvPr/>
        </p:nvSpPr>
        <p:spPr>
          <a:xfrm>
            <a:off x="871299" y="6351591"/>
            <a:ext cx="601908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add = (a, b) =&gt; a + b;</a:t>
            </a:r>
            <a:endParaRPr lang="en-US" sz="15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console.log(add(10, 5)); // 15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420689" y="2063710"/>
            <a:ext cx="6672977" cy="5386030"/>
          </a:xfrm>
          <a:prstGeom prst="roundRect">
            <a:avLst>
              <a:gd name="adj" fmla="val 2618"/>
            </a:avLst>
          </a:prstGeom>
          <a:solidFill>
            <a:srgbClr val="EEAEF6"/>
          </a:solidFill>
          <a:ln/>
        </p:spPr>
      </p:sp>
      <p:sp>
        <p:nvSpPr>
          <p:cNvPr id="16" name="Text 14"/>
          <p:cNvSpPr/>
          <p:nvPr/>
        </p:nvSpPr>
        <p:spPr>
          <a:xfrm>
            <a:off x="7616428" y="2232660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Differences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616428" y="2707600"/>
            <a:ext cx="6281499" cy="116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Arrow functions don't have their own </a:t>
            </a:r>
            <a:r>
              <a:rPr lang="en-US" sz="1500" dirty="0">
                <a:solidFill>
                  <a:srgbClr val="000000"/>
                </a:solidFill>
                <a:highlight>
                  <a:srgbClr val="E1A1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context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compact and modern syntax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Implicit return for single expressions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Preferred in modern JavaScript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1746"/>
            <a:ext cx="1308140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699730"/>
            <a:ext cx="10359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5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8715"/>
            <a:ext cx="9487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Objects &amp; Arrays: Organising Data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7656"/>
            <a:ext cx="2411968" cy="1490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971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Arrays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622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multiple values in a single variable, accessed by numerical index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806083"/>
            <a:ext cx="4158615" cy="1428750"/>
          </a:xfrm>
          <a:prstGeom prst="roundRect">
            <a:avLst>
              <a:gd name="adj" fmla="val 6668"/>
            </a:avLst>
          </a:prstGeom>
          <a:solidFill>
            <a:srgbClr val="161B4C"/>
          </a:solidFill>
          <a:ln/>
        </p:spPr>
      </p:sp>
      <p:sp>
        <p:nvSpPr>
          <p:cNvPr id="9" name="Shape 6"/>
          <p:cNvSpPr/>
          <p:nvPr/>
        </p:nvSpPr>
        <p:spPr>
          <a:xfrm>
            <a:off x="782479" y="5806083"/>
            <a:ext cx="4181237" cy="1428750"/>
          </a:xfrm>
          <a:prstGeom prst="roundRect">
            <a:avLst>
              <a:gd name="adj" fmla="val 2381"/>
            </a:avLst>
          </a:prstGeom>
          <a:solidFill>
            <a:srgbClr val="161B4C"/>
          </a:solidFill>
          <a:ln/>
        </p:spPr>
      </p:sp>
      <p:sp>
        <p:nvSpPr>
          <p:cNvPr id="10" name="Text 7"/>
          <p:cNvSpPr/>
          <p:nvPr/>
        </p:nvSpPr>
        <p:spPr>
          <a:xfrm>
            <a:off x="1009293" y="5976104"/>
            <a:ext cx="37276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languages = ["JavaScript",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"Python", "Java"];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console.log(languages[0]);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97656"/>
            <a:ext cx="2411968" cy="14906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35893" y="3971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35893" y="44622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related data in key–value pairs, creating structured information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5235893" y="5443180"/>
            <a:ext cx="4158615" cy="2154555"/>
          </a:xfrm>
          <a:prstGeom prst="roundRect">
            <a:avLst>
              <a:gd name="adj" fmla="val 4422"/>
            </a:avLst>
          </a:prstGeom>
          <a:solidFill>
            <a:srgbClr val="161B4C"/>
          </a:solidFill>
          <a:ln/>
        </p:spPr>
      </p:sp>
      <p:sp>
        <p:nvSpPr>
          <p:cNvPr id="15" name="Shape 11"/>
          <p:cNvSpPr/>
          <p:nvPr/>
        </p:nvSpPr>
        <p:spPr>
          <a:xfrm>
            <a:off x="5224582" y="5443180"/>
            <a:ext cx="4181237" cy="2154555"/>
          </a:xfrm>
          <a:prstGeom prst="roundRect">
            <a:avLst>
              <a:gd name="adj" fmla="val 1579"/>
            </a:avLst>
          </a:prstGeom>
          <a:solidFill>
            <a:srgbClr val="161B4C"/>
          </a:solidFill>
          <a:ln/>
        </p:spPr>
      </p:sp>
      <p:sp>
        <p:nvSpPr>
          <p:cNvPr id="16" name="Text 12"/>
          <p:cNvSpPr/>
          <p:nvPr/>
        </p:nvSpPr>
        <p:spPr>
          <a:xfrm>
            <a:off x="5451396" y="5613202"/>
            <a:ext cx="37276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student = {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id: 101,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"Rahul",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course: "JavaScript"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7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97656"/>
            <a:ext cx="2411968" cy="149066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677995" y="3971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Array of Objects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677995" y="44622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both concepts for real-world data structures like user lists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9677995" y="5443180"/>
            <a:ext cx="4158615" cy="1791652"/>
          </a:xfrm>
          <a:prstGeom prst="roundRect">
            <a:avLst>
              <a:gd name="adj" fmla="val 5317"/>
            </a:avLst>
          </a:prstGeom>
          <a:solidFill>
            <a:srgbClr val="161B4C"/>
          </a:solidFill>
          <a:ln/>
        </p:spPr>
      </p:sp>
      <p:sp>
        <p:nvSpPr>
          <p:cNvPr id="21" name="Shape 16"/>
          <p:cNvSpPr/>
          <p:nvPr/>
        </p:nvSpPr>
        <p:spPr>
          <a:xfrm>
            <a:off x="9666684" y="5443180"/>
            <a:ext cx="4181237" cy="1791652"/>
          </a:xfrm>
          <a:prstGeom prst="roundRect">
            <a:avLst>
              <a:gd name="adj" fmla="val 1899"/>
            </a:avLst>
          </a:prstGeom>
          <a:solidFill>
            <a:srgbClr val="161B4C"/>
          </a:solidFill>
          <a:ln/>
        </p:spPr>
      </p:sp>
      <p:sp>
        <p:nvSpPr>
          <p:cNvPr id="22" name="Text 17"/>
          <p:cNvSpPr/>
          <p:nvPr/>
        </p:nvSpPr>
        <p:spPr>
          <a:xfrm>
            <a:off x="9893498" y="5613202"/>
            <a:ext cx="37276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users = [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1, name: "Amit" },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2, name: "Neha" }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0187" y="819983"/>
            <a:ext cx="1283018" cy="412075"/>
          </a:xfrm>
          <a:prstGeom prst="roundRect">
            <a:avLst>
              <a:gd name="adj" fmla="val 18028"/>
            </a:avLst>
          </a:prstGeom>
          <a:solidFill>
            <a:srgbClr val="3E0845"/>
          </a:solidFill>
          <a:ln/>
        </p:spPr>
      </p:sp>
      <p:sp>
        <p:nvSpPr>
          <p:cNvPr id="4" name="Text 1"/>
          <p:cNvSpPr/>
          <p:nvPr/>
        </p:nvSpPr>
        <p:spPr>
          <a:xfrm>
            <a:off x="6392823" y="886301"/>
            <a:ext cx="101774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CHAPTER 6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0187" y="1318260"/>
            <a:ext cx="7596426" cy="1381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DOM &amp; Events: Interactive Web Pages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6260187" y="3238619"/>
            <a:ext cx="328219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Document Object Model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260187" y="3799523"/>
            <a:ext cx="3528536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DOM represents your HTML as JavaScript objects, allowing dynamic manipulation of web page content and styles.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60187" y="5438775"/>
            <a:ext cx="3528536" cy="1379101"/>
          </a:xfrm>
          <a:prstGeom prst="roundRect">
            <a:avLst>
              <a:gd name="adj" fmla="val 6733"/>
            </a:avLst>
          </a:prstGeom>
          <a:solidFill>
            <a:srgbClr val="161B4C"/>
          </a:solidFill>
          <a:ln/>
        </p:spPr>
      </p:sp>
      <p:sp>
        <p:nvSpPr>
          <p:cNvPr id="9" name="Shape 6"/>
          <p:cNvSpPr/>
          <p:nvPr/>
        </p:nvSpPr>
        <p:spPr>
          <a:xfrm>
            <a:off x="6249233" y="5438775"/>
            <a:ext cx="3550444" cy="1379101"/>
          </a:xfrm>
          <a:prstGeom prst="roundRect">
            <a:avLst>
              <a:gd name="adj" fmla="val 2405"/>
            </a:avLst>
          </a:prstGeom>
          <a:solidFill>
            <a:srgbClr val="161B4C"/>
          </a:solidFill>
          <a:ln/>
        </p:spPr>
      </p:sp>
      <p:sp>
        <p:nvSpPr>
          <p:cNvPr id="10" name="Text 7"/>
          <p:cNvSpPr/>
          <p:nvPr/>
        </p:nvSpPr>
        <p:spPr>
          <a:xfrm>
            <a:off x="6470213" y="5604510"/>
            <a:ext cx="3108484" cy="104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text = document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.getElementById("msg");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text.innerHTML = "Welcome!";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5697" y="323861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Event Handling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335697" y="3799523"/>
            <a:ext cx="3528536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Events capture user actions like clicks, keypresses, or mouse movements, making pages interactive.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335697" y="5438775"/>
            <a:ext cx="3528536" cy="1728311"/>
          </a:xfrm>
          <a:prstGeom prst="roundRect">
            <a:avLst>
              <a:gd name="adj" fmla="val 5373"/>
            </a:avLst>
          </a:prstGeom>
          <a:solidFill>
            <a:srgbClr val="161B4C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24743" y="5438775"/>
            <a:ext cx="3550444" cy="1728311"/>
          </a:xfrm>
          <a:prstGeom prst="roundRect">
            <a:avLst>
              <a:gd name="adj" fmla="val 1919"/>
            </a:avLst>
          </a:prstGeom>
          <a:solidFill>
            <a:srgbClr val="161B4C"/>
          </a:solidFill>
          <a:ln/>
        </p:spPr>
      </p:sp>
      <p:sp>
        <p:nvSpPr>
          <p:cNvPr id="15" name="Text 12"/>
          <p:cNvSpPr/>
          <p:nvPr/>
        </p:nvSpPr>
        <p:spPr>
          <a:xfrm>
            <a:off x="10545723" y="5604510"/>
            <a:ext cx="3108484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btn.addEventListener("click", 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() =&gt; {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alert("Clicked!");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Custom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Bricolage Grotesque Extra Bold</vt:lpstr>
      <vt:lpstr>Arial</vt:lpstr>
      <vt:lpstr>Montserrat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Saurabh Sharma</cp:lastModifiedBy>
  <cp:revision>2</cp:revision>
  <dcterms:created xsi:type="dcterms:W3CDTF">2026-01-31T02:39:26Z</dcterms:created>
  <dcterms:modified xsi:type="dcterms:W3CDTF">2026-02-09T04:07:07Z</dcterms:modified>
</cp:coreProperties>
</file>